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4" r:id="rId4"/>
    <p:sldId id="261" r:id="rId5"/>
    <p:sldId id="260" r:id="rId6"/>
    <p:sldId id="265" r:id="rId7"/>
    <p:sldId id="263" r:id="rId8"/>
    <p:sldId id="266" r:id="rId9"/>
    <p:sldId id="258" r:id="rId10"/>
    <p:sldId id="267" r:id="rId11"/>
    <p:sldId id="25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79" d="100"/>
          <a:sy n="79" d="100"/>
        </p:scale>
        <p:origin x="-895" y="-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png>
</file>

<file path=ppt/media/image13.jpeg>
</file>

<file path=ppt/media/image2.jpg>
</file>

<file path=ppt/media/image3.png>
</file>

<file path=ppt/media/image4.jpg>
</file>

<file path=ppt/media/image4.png>
</file>

<file path=ppt/media/image5.jpe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091295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60867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0419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8550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8693505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5024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4314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5377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6198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5678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509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A7C0E523-C947-4B6A-9CA5-0285AD96CDCF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8664ED8-D8CA-43AE-BC59-4D61CC15A8F8}" type="slidenum">
              <a:rPr lang="en-CA" smtClean="0"/>
              <a:t>‹#›</a:t>
            </a:fld>
            <a:endParaRPr lang="en-CA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42294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080981-3955-4A75-9715-EE2C7112ED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615" b="75513" l="2700" r="47600">
                        <a14:foregroundMark x1="6700" y1="31795" x2="6700" y2="31795"/>
                        <a14:foregroundMark x1="7500" y1="36923" x2="7500" y2="36923"/>
                        <a14:foregroundMark x1="3300" y1="31667" x2="3300" y2="31667"/>
                        <a14:foregroundMark x1="2700" y1="34359" x2="2700" y2="34359"/>
                        <a14:foregroundMark x1="23400" y1="70897" x2="23400" y2="70897"/>
                        <a14:foregroundMark x1="23900" y1="73205" x2="23900" y2="73205"/>
                        <a14:foregroundMark x1="30900" y1="75769" x2="30900" y2="75769"/>
                        <a14:foregroundMark x1="44400" y1="29487" x2="44400" y2="29487"/>
                        <a14:foregroundMark x1="47500" y1="35000" x2="47500" y2="35000"/>
                        <a14:foregroundMark x1="47600" y1="30256" x2="47600" y2="30256"/>
                        <a14:foregroundMark x1="35000" y1="16923" x2="35000" y2="16923"/>
                        <a14:foregroundMark x1="16500" y1="16154" x2="16500" y2="16154"/>
                        <a14:foregroundMark x1="24100" y1="17692" x2="24100" y2="17692"/>
                        <a14:foregroundMark x1="26100" y1="21795" x2="26100" y2="21795"/>
                        <a14:foregroundMark x1="25800" y1="15897" x2="25800" y2="15897"/>
                        <a14:foregroundMark x1="34400" y1="15513" x2="34400" y2="15513"/>
                        <a14:foregroundMark x1="18000" y1="14872" x2="18000" y2="14872"/>
                        <a14:foregroundMark x1="31400" y1="14615" x2="31400" y2="14615"/>
                        <a14:foregroundMark x1="20000" y1="14615" x2="20000" y2="14615"/>
                      </a14:backgroundRemoval>
                    </a14:imgEffect>
                    <a14:imgEffect>
                      <a14:colorTemperature colorTemp="9765"/>
                    </a14:imgEffect>
                    <a14:imgEffect>
                      <a14:saturation sat="115000"/>
                    </a14:imgEffect>
                    <a14:imgEffect>
                      <a14:brightnessContrast bright="74000" contrast="-6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037" r="49596" b="21555"/>
          <a:stretch/>
        </p:blipFill>
        <p:spPr>
          <a:xfrm>
            <a:off x="4170431" y="1365978"/>
            <a:ext cx="3636691" cy="379349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001478-CC91-4709-9430-A6B6AD43DF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Posture-Detecting Shirt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21439F-6C75-446D-9FD7-E571AD1FD3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Angela Chen, May – July 2018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05908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8988D-0520-428D-A211-C1AB80420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D9C48-361D-407A-8A6C-7BCD9CC21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06036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39D1B-9370-454E-96C9-3ACD75028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Picture Credits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5EF9F-CBEE-4974-BD03-FB00C79261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https://www.vectorstock.com/royalty-free-vector/blank-t-shirt-template-front-and-back-vector-1544589</a:t>
            </a:r>
          </a:p>
          <a:p>
            <a:r>
              <a:rPr lang="en-CA" dirty="0"/>
              <a:t>https://fromept.com/blog/sitting-posture-rolfing</a:t>
            </a:r>
          </a:p>
          <a:p>
            <a:r>
              <a:rPr lang="en-CA" dirty="0"/>
              <a:t>https://www.instructables.com/lesson/Hemming-and-Seam-Finishing/</a:t>
            </a:r>
          </a:p>
        </p:txBody>
      </p:sp>
    </p:spTree>
    <p:extLst>
      <p:ext uri="{BB962C8B-B14F-4D97-AF65-F5344CB8AC3E}">
        <p14:creationId xmlns:p14="http://schemas.microsoft.com/office/powerpoint/2010/main" val="4236422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D9ED9-1F30-4FD8-BC0D-1D6D0F7F3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7669C-59A2-4A89-A6D9-90D2C9A16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1960880"/>
            <a:ext cx="5125719" cy="3906520"/>
          </a:xfrm>
        </p:spPr>
        <p:txBody>
          <a:bodyPr/>
          <a:lstStyle/>
          <a:p>
            <a:r>
              <a:rPr lang="en-US" dirty="0"/>
              <a:t>Poor posture is unhealthy</a:t>
            </a:r>
          </a:p>
          <a:p>
            <a:r>
              <a:rPr lang="en-US" dirty="0"/>
              <a:t>It’s a habit that may be difficult to correct</a:t>
            </a:r>
          </a:p>
          <a:p>
            <a:r>
              <a:rPr lang="en-US" dirty="0"/>
              <a:t>A system to detect and remind a user of their posture:</a:t>
            </a:r>
          </a:p>
          <a:p>
            <a:pPr lvl="1"/>
            <a:r>
              <a:rPr lang="en-US" dirty="0"/>
              <a:t>Portable</a:t>
            </a:r>
          </a:p>
          <a:p>
            <a:pPr lvl="1"/>
            <a:r>
              <a:rPr lang="en-US" dirty="0"/>
              <a:t>Not restrictive</a:t>
            </a:r>
          </a:p>
          <a:p>
            <a:pPr lvl="1"/>
            <a:r>
              <a:rPr lang="en-US" dirty="0"/>
              <a:t>Accurate</a:t>
            </a:r>
          </a:p>
          <a:p>
            <a:r>
              <a:rPr lang="en-US" dirty="0"/>
              <a:t>Decided to use “e-textiles”; the challenge is accuracy.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0B9BF3-0FFD-4123-92D9-A66C2542D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482" y="2327440"/>
            <a:ext cx="4811249" cy="2869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CD6EB5-FD75-4A31-A3FD-CBDA9C318A18}"/>
              </a:ext>
            </a:extLst>
          </p:cNvPr>
          <p:cNvSpPr txBox="1"/>
          <p:nvPr/>
        </p:nvSpPr>
        <p:spPr>
          <a:xfrm>
            <a:off x="4218709" y="5604991"/>
            <a:ext cx="2043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Electronic textiles</a:t>
            </a:r>
            <a:endParaRPr lang="en-CA" sz="1600" i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AB5EF4-5105-4755-A508-03E0019E4DA0}"/>
              </a:ext>
            </a:extLst>
          </p:cNvPr>
          <p:cNvCxnSpPr>
            <a:cxnSpLocks/>
          </p:cNvCxnSpPr>
          <p:nvPr/>
        </p:nvCxnSpPr>
        <p:spPr>
          <a:xfrm flipH="1" flipV="1">
            <a:off x="4073566" y="5055810"/>
            <a:ext cx="200363" cy="7184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2705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EE5F4-D664-4E69-A183-85B31A1E7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Stitched Sensor</a:t>
            </a:r>
            <a:endParaRPr lang="en-C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D62E17-935A-4B01-849A-55CC11EF5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212340"/>
            <a:ext cx="3855720" cy="138549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Variable resistor that has higher resistance when stretched.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Made with conductive thread sewn in a zig-zag pattern.</a:t>
            </a:r>
            <a:endParaRPr lang="en-CA" dirty="0"/>
          </a:p>
        </p:txBody>
      </p:sp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8CC3E98C-E93B-4A4D-A695-68D6FB5D97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500"/>
                    </a14:imgEffect>
                    <a14:imgEffect>
                      <a14:saturation sa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42" r="57759"/>
          <a:stretch/>
        </p:blipFill>
        <p:spPr>
          <a:xfrm>
            <a:off x="6499695" y="399012"/>
            <a:ext cx="3625761" cy="2727578"/>
          </a:xfrm>
          <a:prstGeom prst="rect">
            <a:avLst/>
          </a:prstGeom>
        </p:spPr>
      </p:pic>
      <p:sp>
        <p:nvSpPr>
          <p:cNvPr id="23" name="Arrow: Right 22">
            <a:extLst>
              <a:ext uri="{FF2B5EF4-FFF2-40B4-BE49-F238E27FC236}">
                <a16:creationId xmlns:a16="http://schemas.microsoft.com/office/drawing/2014/main" id="{2612EC8D-DEA5-4E3B-9EED-429B341D6A4D}"/>
              </a:ext>
            </a:extLst>
          </p:cNvPr>
          <p:cNvSpPr/>
          <p:nvPr/>
        </p:nvSpPr>
        <p:spPr>
          <a:xfrm>
            <a:off x="10020300" y="878840"/>
            <a:ext cx="403695" cy="338328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12B43E6-0646-46E7-9ED0-8AF959E7F544}"/>
              </a:ext>
            </a:extLst>
          </p:cNvPr>
          <p:cNvSpPr/>
          <p:nvPr/>
        </p:nvSpPr>
        <p:spPr>
          <a:xfrm flipH="1">
            <a:off x="6096000" y="878840"/>
            <a:ext cx="403695" cy="338328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D79D8F32-752E-4B23-A14A-FAC1877551A8}"/>
              </a:ext>
            </a:extLst>
          </p:cNvPr>
          <p:cNvSpPr/>
          <p:nvPr/>
        </p:nvSpPr>
        <p:spPr>
          <a:xfrm>
            <a:off x="7006590" y="2212340"/>
            <a:ext cx="403695" cy="338328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76FA4D36-5E35-470E-9DCA-2B10DBED8E55}"/>
              </a:ext>
            </a:extLst>
          </p:cNvPr>
          <p:cNvSpPr/>
          <p:nvPr/>
        </p:nvSpPr>
        <p:spPr>
          <a:xfrm flipH="1">
            <a:off x="9063907" y="2212340"/>
            <a:ext cx="403695" cy="338328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F5B2DFC-FE4F-4ABB-95D4-DC6EBDA4AFAA}"/>
              </a:ext>
            </a:extLst>
          </p:cNvPr>
          <p:cNvSpPr txBox="1"/>
          <p:nvPr/>
        </p:nvSpPr>
        <p:spPr>
          <a:xfrm flipH="1">
            <a:off x="10020300" y="1548354"/>
            <a:ext cx="1778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Path of current</a:t>
            </a:r>
            <a:endParaRPr lang="en-CA" dirty="0">
              <a:solidFill>
                <a:srgbClr val="0070C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1E7DB68-49C4-4D56-A2F9-2A8A9547BA59}"/>
              </a:ext>
            </a:extLst>
          </p:cNvPr>
          <p:cNvSpPr txBox="1"/>
          <p:nvPr/>
        </p:nvSpPr>
        <p:spPr>
          <a:xfrm>
            <a:off x="9923615" y="196334"/>
            <a:ext cx="1102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Thread</a:t>
            </a:r>
            <a:endParaRPr lang="en-CA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96579CA-F4F3-4B6F-8DD2-D1A700D52F27}"/>
              </a:ext>
            </a:extLst>
          </p:cNvPr>
          <p:cNvCxnSpPr>
            <a:cxnSpLocks/>
            <a:endCxn id="29" idx="1"/>
          </p:cNvCxnSpPr>
          <p:nvPr/>
        </p:nvCxnSpPr>
        <p:spPr>
          <a:xfrm flipV="1">
            <a:off x="9582573" y="381000"/>
            <a:ext cx="341042" cy="18466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8821D3E-0682-496F-AB48-F4E538FEC7CD}"/>
              </a:ext>
            </a:extLst>
          </p:cNvPr>
          <p:cNvCxnSpPr>
            <a:cxnSpLocks/>
            <a:endCxn id="28" idx="3"/>
          </p:cNvCxnSpPr>
          <p:nvPr/>
        </p:nvCxnSpPr>
        <p:spPr>
          <a:xfrm>
            <a:off x="9407995" y="1305298"/>
            <a:ext cx="612305" cy="427722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1C3647CF-967B-47F0-A5E0-90C901676C30}"/>
              </a:ext>
            </a:extLst>
          </p:cNvPr>
          <p:cNvSpPr/>
          <p:nvPr/>
        </p:nvSpPr>
        <p:spPr>
          <a:xfrm>
            <a:off x="6201156" y="298334"/>
            <a:ext cx="403694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CA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27C45FF-A03F-45C0-8253-D48321ECD8B9}"/>
              </a:ext>
            </a:extLst>
          </p:cNvPr>
          <p:cNvSpPr/>
          <p:nvPr/>
        </p:nvSpPr>
        <p:spPr>
          <a:xfrm>
            <a:off x="7101758" y="1770572"/>
            <a:ext cx="403694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196EFDC-0B06-4C4B-B384-A0B17C01978E}"/>
                  </a:ext>
                </a:extLst>
              </p:cNvPr>
              <p:cNvSpPr txBox="1"/>
              <p:nvPr/>
            </p:nvSpPr>
            <p:spPr>
              <a:xfrm>
                <a:off x="7047230" y="3964900"/>
                <a:ext cx="1442066" cy="69672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200" b="0" i="0" smtClean="0">
                        <a:latin typeface="Cambria Math" panose="02040503050406030204" pitchFamily="18" charset="0"/>
                      </a:rPr>
                      <m:t>R</m:t>
                    </m:r>
                    <m:r>
                      <a:rPr lang="en-CA" sz="320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CA" sz="32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sz="3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𝐿</m:t>
                        </m:r>
                      </m:num>
                      <m:den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den>
                    </m:f>
                  </m:oMath>
                </a14:m>
                <a:r>
                  <a:rPr lang="en-CA" sz="3200" dirty="0"/>
                  <a:t> </a:t>
                </a:r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196EFDC-0B06-4C4B-B384-A0B17C0197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47230" y="3964900"/>
                <a:ext cx="1442066" cy="69672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310C06B-6C3F-4645-9E85-CFEE7F48075F}"/>
                  </a:ext>
                </a:extLst>
              </p:cNvPr>
              <p:cNvSpPr txBox="1"/>
              <p:nvPr/>
            </p:nvSpPr>
            <p:spPr>
              <a:xfrm>
                <a:off x="8841308" y="3731014"/>
                <a:ext cx="258572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R : Resistance</a:t>
                </a:r>
              </a:p>
              <a:p>
                <a14:m>
                  <m:oMath xmlns:m="http://schemas.openxmlformats.org/officeDocument/2006/math">
                    <m:r>
                      <a:rPr lang="en-CA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CA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: Resistivity</a:t>
                </a:r>
              </a:p>
              <a:p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 : Length</a:t>
                </a:r>
              </a:p>
              <a:p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A : Cross-sectional Area</a:t>
                </a:r>
                <a:endParaRPr lang="en-CA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310C06B-6C3F-4645-9E85-CFEE7F4807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41308" y="3731014"/>
                <a:ext cx="2585720" cy="1200329"/>
              </a:xfrm>
              <a:prstGeom prst="rect">
                <a:avLst/>
              </a:prstGeom>
              <a:blipFill>
                <a:blip r:embed="rId5"/>
                <a:stretch>
                  <a:fillRect l="-1882" t="-3046" b="-659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4705C40B-3E65-4C8A-998A-3AA57C05AD94}"/>
                  </a:ext>
                </a:extLst>
              </p:cNvPr>
              <p:cNvSpPr txBox="1"/>
              <p:nvPr/>
            </p:nvSpPr>
            <p:spPr>
              <a:xfrm>
                <a:off x="7208437" y="5609828"/>
                <a:ext cx="3398939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&gt;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      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∴</m:t>
                    </m:r>
                  </m:oMath>
                </a14:m>
                <a:r>
                  <a:rPr lang="en-CA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&gt; 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CA" sz="2400" dirty="0"/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4705C40B-3E65-4C8A-998A-3AA57C05AD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8437" y="5609828"/>
                <a:ext cx="3398939" cy="369332"/>
              </a:xfrm>
              <a:prstGeom prst="rect">
                <a:avLst/>
              </a:prstGeom>
              <a:blipFill>
                <a:blip r:embed="rId6"/>
                <a:stretch>
                  <a:fillRect l="-3047" b="-1639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6" name="Picture 45">
            <a:extLst>
              <a:ext uri="{FF2B5EF4-FFF2-40B4-BE49-F238E27FC236}">
                <a16:creationId xmlns:a16="http://schemas.microsoft.com/office/drawing/2014/main" id="{57FC5B67-965E-4C2A-9C8A-BCDD87AAE2E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05" y="4014317"/>
            <a:ext cx="3739709" cy="249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303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ADCB1-A4D4-4998-9035-9B44965AA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863" y="299720"/>
            <a:ext cx="3897757" cy="840783"/>
          </a:xfrm>
        </p:spPr>
        <p:txBody>
          <a:bodyPr/>
          <a:lstStyle/>
          <a:p>
            <a:r>
              <a:rPr lang="en-US" dirty="0"/>
              <a:t>First Design</a:t>
            </a:r>
            <a:endParaRPr lang="en-CA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C436213-0F46-4DC0-9C22-689F1233BCE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83" b="11383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14765B-C0EA-495B-BBA4-CA6119988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960122"/>
            <a:ext cx="3855720" cy="1646002"/>
          </a:xfrm>
        </p:spPr>
        <p:txBody>
          <a:bodyPr>
            <a:normAutofit/>
          </a:bodyPr>
          <a:lstStyle/>
          <a:p>
            <a:r>
              <a:rPr lang="en-US" dirty="0"/>
              <a:t>View of the back of the shirt </a:t>
            </a:r>
            <a:r>
              <a:rPr lang="en-CA" dirty="0"/>
              <a:t>→</a:t>
            </a:r>
            <a:endParaRPr lang="en-US" dirty="0"/>
          </a:p>
          <a:p>
            <a:r>
              <a:rPr lang="en-US" dirty="0"/>
              <a:t>Chose fixed resistor around the same resistance as average value of stitched resistor for better sensitivity.</a:t>
            </a:r>
          </a:p>
          <a:p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A2547D0-C64C-48B4-A2C4-2D5BD0FA5027}"/>
              </a:ext>
            </a:extLst>
          </p:cNvPr>
          <p:cNvCxnSpPr/>
          <p:nvPr/>
        </p:nvCxnSpPr>
        <p:spPr>
          <a:xfrm>
            <a:off x="3129280" y="4236720"/>
            <a:ext cx="355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D0D6876-C22C-429A-A50B-39DC7D3D8817}"/>
              </a:ext>
            </a:extLst>
          </p:cNvPr>
          <p:cNvGrpSpPr/>
          <p:nvPr/>
        </p:nvGrpSpPr>
        <p:grpSpPr>
          <a:xfrm>
            <a:off x="681863" y="2473961"/>
            <a:ext cx="3939794" cy="2242906"/>
            <a:chOff x="916941" y="3207978"/>
            <a:chExt cx="4343909" cy="2242906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BCA435A9-00DA-44A0-ABAA-97AF8074A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16941" y="3207978"/>
              <a:ext cx="2496820" cy="2242906"/>
            </a:xfrm>
            <a:prstGeom prst="rect">
              <a:avLst/>
            </a:prstGeom>
          </p:spPr>
        </p:pic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9C40B2F-A718-4BE7-8FA6-2B59BC9967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15920" y="3429000"/>
              <a:ext cx="497841" cy="675640"/>
            </a:xfrm>
            <a:prstGeom prst="straightConnector1">
              <a:avLst/>
            </a:prstGeom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A6820A6-969B-41E4-AD32-D2F9E441D712}"/>
                </a:ext>
              </a:extLst>
            </p:cNvPr>
            <p:cNvCxnSpPr>
              <a:cxnSpLocks/>
            </p:cNvCxnSpPr>
            <p:nvPr/>
          </p:nvCxnSpPr>
          <p:spPr>
            <a:xfrm>
              <a:off x="3147060" y="4277360"/>
              <a:ext cx="424180" cy="0"/>
            </a:xfrm>
            <a:prstGeom prst="line">
              <a:avLst/>
            </a:prstGeom>
            <a:ln w="28575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8D16E13-074C-470C-A6AD-DE7E75849B2F}"/>
                </a:ext>
              </a:extLst>
            </p:cNvPr>
            <p:cNvSpPr/>
            <p:nvPr/>
          </p:nvSpPr>
          <p:spPr>
            <a:xfrm>
              <a:off x="3545839" y="4221479"/>
              <a:ext cx="120905" cy="121921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>
                <a:solidFill>
                  <a:schemeClr val="tx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9DBD532-3D41-426C-A84C-39D88A91858E}"/>
                </a:ext>
              </a:extLst>
            </p:cNvPr>
            <p:cNvSpPr txBox="1"/>
            <p:nvPr/>
          </p:nvSpPr>
          <p:spPr>
            <a:xfrm>
              <a:off x="3685031" y="4092694"/>
              <a:ext cx="15758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Analog Input</a:t>
              </a:r>
              <a:endParaRPr lang="en-CA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B9DFA-FDEA-4201-8DE5-C5F65FE6F1DB}"/>
              </a:ext>
            </a:extLst>
          </p:cNvPr>
          <p:cNvGrpSpPr/>
          <p:nvPr/>
        </p:nvGrpSpPr>
        <p:grpSpPr>
          <a:xfrm>
            <a:off x="586869" y="4824298"/>
            <a:ext cx="4235287" cy="1869190"/>
            <a:chOff x="119259" y="4864058"/>
            <a:chExt cx="4235287" cy="186919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26B4AE0-6AF8-4119-9A70-7FAC0862C2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38537"/>
            <a:stretch/>
          </p:blipFill>
          <p:spPr>
            <a:xfrm>
              <a:off x="119259" y="4864058"/>
              <a:ext cx="4191484" cy="186919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00A86EF-BBAF-49D8-90DF-E104838DA92F}"/>
                </a:ext>
              </a:extLst>
            </p:cNvPr>
            <p:cNvSpPr txBox="1"/>
            <p:nvPr/>
          </p:nvSpPr>
          <p:spPr>
            <a:xfrm>
              <a:off x="1052133" y="5210161"/>
              <a:ext cx="12653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4">
                      <a:lumMod val="75000"/>
                    </a:schemeClr>
                  </a:solidFill>
                </a:rPr>
                <a:t>Good posture</a:t>
              </a:r>
              <a:endParaRPr lang="en-CA" sz="1400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2899E6E-0628-41A3-B1D1-7CE62D0715AA}"/>
                </a:ext>
              </a:extLst>
            </p:cNvPr>
            <p:cNvSpPr txBox="1"/>
            <p:nvPr/>
          </p:nvSpPr>
          <p:spPr>
            <a:xfrm>
              <a:off x="2704513" y="6257621"/>
              <a:ext cx="12653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6">
                      <a:lumMod val="75000"/>
                    </a:schemeClr>
                  </a:solidFill>
                </a:rPr>
                <a:t>Poor posture</a:t>
              </a:r>
              <a:endParaRPr lang="en-CA" sz="14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EA468F7-0E2E-4B96-8D33-123530096F57}"/>
                </a:ext>
              </a:extLst>
            </p:cNvPr>
            <p:cNvSpPr txBox="1"/>
            <p:nvPr/>
          </p:nvSpPr>
          <p:spPr>
            <a:xfrm>
              <a:off x="3485473" y="5139478"/>
              <a:ext cx="8690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accent4">
                      <a:lumMod val="75000"/>
                    </a:schemeClr>
                  </a:solidFill>
                </a:rPr>
                <a:t>Good </a:t>
              </a:r>
            </a:p>
            <a:p>
              <a:r>
                <a:rPr lang="en-US" sz="1400" dirty="0">
                  <a:solidFill>
                    <a:schemeClr val="accent4">
                      <a:lumMod val="75000"/>
                    </a:schemeClr>
                  </a:solidFill>
                </a:rPr>
                <a:t>posture</a:t>
              </a:r>
              <a:endParaRPr lang="en-CA" sz="1400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84186BE-A41E-4C3D-A723-5B4B4EEEAD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22705" y="5210161"/>
              <a:ext cx="1" cy="1076108"/>
            </a:xfrm>
            <a:prstGeom prst="line">
              <a:avLst/>
            </a:prstGeom>
            <a:ln w="19050">
              <a:solidFill>
                <a:schemeClr val="accent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EAF53DC-0D5B-4EEA-806B-FD7E8F15DF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5473" y="5214725"/>
              <a:ext cx="1" cy="1076108"/>
            </a:xfrm>
            <a:prstGeom prst="line">
              <a:avLst/>
            </a:prstGeom>
            <a:ln w="19050">
              <a:solidFill>
                <a:schemeClr val="accent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0180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18D29-52EB-4169-81F7-63A80E637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Motion Capture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FF6B6-576A-4586-B493-6C4BE95F9C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06468"/>
            <a:ext cx="5304971" cy="3660932"/>
          </a:xfrm>
        </p:spPr>
        <p:txBody>
          <a:bodyPr>
            <a:normAutofit/>
          </a:bodyPr>
          <a:lstStyle/>
          <a:p>
            <a:r>
              <a:rPr lang="en-US" dirty="0"/>
              <a:t>5 markers, creating two lines</a:t>
            </a:r>
          </a:p>
          <a:p>
            <a:r>
              <a:rPr lang="en-US" dirty="0"/>
              <a:t>Found that the change in </a:t>
            </a:r>
            <a:r>
              <a:rPr lang="en-CA" dirty="0"/>
              <a:t>∠</a:t>
            </a:r>
            <a:r>
              <a:rPr lang="en-US" dirty="0"/>
              <a:t>TCB is best for determining posture</a:t>
            </a:r>
          </a:p>
          <a:p>
            <a:r>
              <a:rPr lang="en-US" dirty="0"/>
              <a:t>Using motion capture results to determine if posture can be correctly detected by the shirt</a:t>
            </a:r>
          </a:p>
          <a:p>
            <a:pPr marL="0" indent="0">
              <a:buNone/>
            </a:pPr>
            <a:r>
              <a:rPr lang="en-US" b="1" dirty="0"/>
              <a:t>Case 1: A vs B - </a:t>
            </a:r>
            <a:r>
              <a:rPr lang="en-US" dirty="0"/>
              <a:t>Comparing “good” vs “poor”</a:t>
            </a:r>
          </a:p>
          <a:p>
            <a:pPr marL="0" indent="0">
              <a:buNone/>
            </a:pPr>
            <a:r>
              <a:rPr lang="en-US" b="1" dirty="0"/>
              <a:t>Case 2: C vs D - </a:t>
            </a:r>
            <a:r>
              <a:rPr lang="en-US" dirty="0"/>
              <a:t>Comparing “natural” vs “with buzzer”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76971045-8026-4081-8084-E28FE834BA9B}"/>
              </a:ext>
            </a:extLst>
          </p:cNvPr>
          <p:cNvGrpSpPr/>
          <p:nvPr/>
        </p:nvGrpSpPr>
        <p:grpSpPr>
          <a:xfrm>
            <a:off x="7653983" y="41503"/>
            <a:ext cx="3210536" cy="3660932"/>
            <a:chOff x="6039612" y="1183005"/>
            <a:chExt cx="3489960" cy="3874721"/>
          </a:xfrm>
        </p:grpSpPr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92200261-E206-4AAB-84DB-0DBC5391A305}"/>
                </a:ext>
              </a:extLst>
            </p:cNvPr>
            <p:cNvGrpSpPr/>
            <p:nvPr/>
          </p:nvGrpSpPr>
          <p:grpSpPr>
            <a:xfrm>
              <a:off x="6039612" y="1183005"/>
              <a:ext cx="3489960" cy="3874721"/>
              <a:chOff x="6045708" y="1183005"/>
              <a:chExt cx="3489960" cy="3874721"/>
            </a:xfrm>
          </p:grpSpPr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D588ED9C-7B5E-44B7-A43C-F0A9927A2E76}"/>
                  </a:ext>
                </a:extLst>
              </p:cNvPr>
              <p:cNvGrpSpPr/>
              <p:nvPr/>
            </p:nvGrpSpPr>
            <p:grpSpPr>
              <a:xfrm>
                <a:off x="6045708" y="1183005"/>
                <a:ext cx="3489960" cy="3874721"/>
                <a:chOff x="6045708" y="1183005"/>
                <a:chExt cx="3489960" cy="3874721"/>
              </a:xfrm>
            </p:grpSpPr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D009EDD4-D751-463D-A3D7-875B686A62DE}"/>
                    </a:ext>
                  </a:extLst>
                </p:cNvPr>
                <p:cNvGrpSpPr/>
                <p:nvPr/>
              </p:nvGrpSpPr>
              <p:grpSpPr>
                <a:xfrm>
                  <a:off x="6045708" y="1183005"/>
                  <a:ext cx="3489960" cy="3874721"/>
                  <a:chOff x="6045708" y="1183005"/>
                  <a:chExt cx="3489960" cy="3874721"/>
                </a:xfrm>
              </p:grpSpPr>
              <p:grpSp>
                <p:nvGrpSpPr>
                  <p:cNvPr id="73" name="Group 72">
                    <a:extLst>
                      <a:ext uri="{FF2B5EF4-FFF2-40B4-BE49-F238E27FC236}">
                        <a16:creationId xmlns:a16="http://schemas.microsoft.com/office/drawing/2014/main" id="{B4FC2959-1424-45F0-AFD8-BF362818A413}"/>
                      </a:ext>
                    </a:extLst>
                  </p:cNvPr>
                  <p:cNvGrpSpPr/>
                  <p:nvPr/>
                </p:nvGrpSpPr>
                <p:grpSpPr>
                  <a:xfrm>
                    <a:off x="6045708" y="1183005"/>
                    <a:ext cx="3489960" cy="3874721"/>
                    <a:chOff x="6045708" y="1183005"/>
                    <a:chExt cx="3489960" cy="3874721"/>
                  </a:xfrm>
                </p:grpSpPr>
                <p:pic>
                  <p:nvPicPr>
                    <p:cNvPr id="7" name="Picture 6">
                      <a:extLst>
                        <a:ext uri="{FF2B5EF4-FFF2-40B4-BE49-F238E27FC236}">
                          <a16:creationId xmlns:a16="http://schemas.microsoft.com/office/drawing/2014/main" id="{DCDFBC41-DFC3-4200-A9C5-2D231771ABB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49929" t="9112" r="-407" b="19037"/>
                    <a:stretch/>
                  </p:blipFill>
                  <p:spPr>
                    <a:xfrm>
                      <a:off x="6045708" y="1183005"/>
                      <a:ext cx="3489960" cy="3874721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9" name="Oval 8">
                      <a:extLst>
                        <a:ext uri="{FF2B5EF4-FFF2-40B4-BE49-F238E27FC236}">
                          <a16:creationId xmlns:a16="http://schemas.microsoft.com/office/drawing/2014/main" id="{0DB9C400-5D39-4C68-A2F3-588AC4759A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88578" y="1610867"/>
                      <a:ext cx="102110" cy="89917"/>
                    </a:xfrm>
                    <a:prstGeom prst="ellipse">
                      <a:avLst/>
                    </a:prstGeom>
                    <a:solidFill>
                      <a:srgbClr val="C00000"/>
                    </a:solidFill>
                    <a:ln>
                      <a:solidFill>
                        <a:srgbClr val="C0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10" name="Oval 9">
                      <a:extLst>
                        <a:ext uri="{FF2B5EF4-FFF2-40B4-BE49-F238E27FC236}">
                          <a16:creationId xmlns:a16="http://schemas.microsoft.com/office/drawing/2014/main" id="{A893E9F2-E553-48D0-986C-28E28EEB3E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25077" y="1656586"/>
                      <a:ext cx="102110" cy="89917"/>
                    </a:xfrm>
                    <a:prstGeom prst="ellipse">
                      <a:avLst/>
                    </a:prstGeom>
                    <a:solidFill>
                      <a:srgbClr val="C00000"/>
                    </a:solidFill>
                    <a:ln>
                      <a:solidFill>
                        <a:srgbClr val="C0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16" name="TextBox 15">
                      <a:extLst>
                        <a:ext uri="{FF2B5EF4-FFF2-40B4-BE49-F238E27FC236}">
                          <a16:creationId xmlns:a16="http://schemas.microsoft.com/office/drawing/2014/main" id="{CC4E788A-5C98-440B-A1EC-1BC2FCE90E9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20327" y="2623177"/>
                      <a:ext cx="20611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b="1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C</a:t>
                      </a:r>
                      <a:endParaRPr lang="en-CA" sz="1200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27DB39B8-6042-42D8-98BD-8E4FB5D3768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20327" y="3749176"/>
                      <a:ext cx="264160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b="1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a:t>B</a:t>
                      </a:r>
                      <a:endParaRPr lang="en-CA" sz="1200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ea typeface="Cambria Math" panose="02040503050406030204" pitchFamily="18" charset="0"/>
                        <a:cs typeface="Arial" panose="020B0604020202020204" pitchFamily="34" charset="0"/>
                      </a:endParaRPr>
                    </a:p>
                  </p:txBody>
                </p:sp>
                <p:cxnSp>
                  <p:nvCxnSpPr>
                    <p:cNvPr id="61" name="Straight Connector 60">
                      <a:extLst>
                        <a:ext uri="{FF2B5EF4-FFF2-40B4-BE49-F238E27FC236}">
                          <a16:creationId xmlns:a16="http://schemas.microsoft.com/office/drawing/2014/main" id="{06016496-194D-45B1-A0BF-C0446C201A40}"/>
                        </a:ext>
                      </a:extLst>
                    </p:cNvPr>
                    <p:cNvCxnSpPr>
                      <a:cxnSpLocks/>
                      <a:endCxn id="10" idx="1"/>
                    </p:cNvCxnSpPr>
                    <p:nvPr/>
                  </p:nvCxnSpPr>
                  <p:spPr>
                    <a:xfrm>
                      <a:off x="7792712" y="1651195"/>
                      <a:ext cx="847319" cy="18559"/>
                    </a:xfrm>
                    <a:prstGeom prst="line">
                      <a:avLst/>
                    </a:prstGeom>
                    <a:ln w="28575">
                      <a:solidFill>
                        <a:srgbClr val="C00000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4" name="Straight Connector 63">
                      <a:extLst>
                        <a:ext uri="{FF2B5EF4-FFF2-40B4-BE49-F238E27FC236}">
                          <a16:creationId xmlns:a16="http://schemas.microsoft.com/office/drawing/2014/main" id="{7C9692B8-A4AF-4F5C-B986-2153632418DA}"/>
                        </a:ext>
                      </a:extLst>
                    </p:cNvPr>
                    <p:cNvCxnSpPr>
                      <a:cxnSpLocks/>
                      <a:endCxn id="9" idx="3"/>
                    </p:cNvCxnSpPr>
                    <p:nvPr/>
                  </p:nvCxnSpPr>
                  <p:spPr>
                    <a:xfrm flipV="1">
                      <a:off x="6748010" y="1687616"/>
                      <a:ext cx="955522" cy="7286"/>
                    </a:xfrm>
                    <a:prstGeom prst="line">
                      <a:avLst/>
                    </a:prstGeom>
                    <a:ln w="28575">
                      <a:solidFill>
                        <a:srgbClr val="C00000"/>
                      </a:solidFill>
                      <a:prstDash val="sys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53" name="Straight Connector 52">
                    <a:extLst>
                      <a:ext uri="{FF2B5EF4-FFF2-40B4-BE49-F238E27FC236}">
                        <a16:creationId xmlns:a16="http://schemas.microsoft.com/office/drawing/2014/main" id="{D518E660-5F76-4B4E-8617-4A6D1D42059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7756140" y="2772534"/>
                    <a:ext cx="0" cy="1157098"/>
                  </a:xfrm>
                  <a:prstGeom prst="line">
                    <a:avLst/>
                  </a:prstGeom>
                  <a:ln w="28575">
                    <a:solidFill>
                      <a:srgbClr val="C00000"/>
                    </a:solidFill>
                    <a:prstDash val="sys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068050E5-8BFE-456B-8BE1-D15F4C5C4DE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7746233" y="1669754"/>
                  <a:ext cx="0" cy="1157098"/>
                </a:xfrm>
                <a:prstGeom prst="line">
                  <a:avLst/>
                </a:prstGeom>
                <a:ln w="28575">
                  <a:solidFill>
                    <a:srgbClr val="C00000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4B902D53-956E-4267-8FE8-CC5E0721A1AE}"/>
                  </a:ext>
                </a:extLst>
              </p:cNvPr>
              <p:cNvSpPr/>
              <p:nvPr/>
            </p:nvSpPr>
            <p:spPr>
              <a:xfrm>
                <a:off x="7688578" y="2750819"/>
                <a:ext cx="102110" cy="89917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795A913F-2856-4B22-A595-4BF833E26882}"/>
                  </a:ext>
                </a:extLst>
              </p:cNvPr>
              <p:cNvSpPr/>
              <p:nvPr/>
            </p:nvSpPr>
            <p:spPr>
              <a:xfrm>
                <a:off x="7688578" y="3929632"/>
                <a:ext cx="102110" cy="89917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330D98B-C862-4A42-AFBA-7615C3CE8695}"/>
                  </a:ext>
                </a:extLst>
              </p:cNvPr>
              <p:cNvSpPr txBox="1"/>
              <p:nvPr/>
            </p:nvSpPr>
            <p:spPr>
              <a:xfrm>
                <a:off x="6695442" y="1647793"/>
                <a:ext cx="3075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solidFill>
                      <a:srgbClr val="C00000"/>
                    </a:solidFill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L</a:t>
                </a:r>
                <a:endParaRPr lang="en-CA" sz="1200" b="1" dirty="0">
                  <a:solidFill>
                    <a:srgbClr val="C00000"/>
                  </a:solidFill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A0120BA-4210-4F18-9305-7D73378437B8}"/>
                  </a:ext>
                </a:extLst>
              </p:cNvPr>
              <p:cNvSpPr txBox="1"/>
              <p:nvPr/>
            </p:nvSpPr>
            <p:spPr>
              <a:xfrm>
                <a:off x="8432036" y="1669754"/>
                <a:ext cx="26416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solidFill>
                      <a:srgbClr val="C00000"/>
                    </a:solidFill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R</a:t>
                </a:r>
                <a:endParaRPr lang="en-CA" sz="1200" b="1" dirty="0">
                  <a:solidFill>
                    <a:srgbClr val="C00000"/>
                  </a:solidFill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0A29C2E-0EA4-4584-AB58-79A2DED4FB89}"/>
                  </a:ext>
                </a:extLst>
              </p:cNvPr>
              <p:cNvSpPr txBox="1"/>
              <p:nvPr/>
            </p:nvSpPr>
            <p:spPr>
              <a:xfrm>
                <a:off x="7699500" y="1651195"/>
                <a:ext cx="2098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solidFill>
                      <a:srgbClr val="C00000"/>
                    </a:solidFill>
                    <a:latin typeface="Arial" panose="020B0604020202020204" pitchFamily="34" charset="0"/>
                    <a:ea typeface="Cambria Math" panose="02040503050406030204" pitchFamily="18" charset="0"/>
                    <a:cs typeface="Arial" panose="020B0604020202020204" pitchFamily="34" charset="0"/>
                  </a:rPr>
                  <a:t>T</a:t>
                </a:r>
                <a:endParaRPr lang="en-CA" sz="1200" b="1" dirty="0">
                  <a:solidFill>
                    <a:srgbClr val="C00000"/>
                  </a:solidFill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7B0E7EFC-F2D5-4E1C-AB1B-3DDDD98D638C}"/>
                </a:ext>
              </a:extLst>
            </p:cNvPr>
            <p:cNvSpPr/>
            <p:nvPr/>
          </p:nvSpPr>
          <p:spPr>
            <a:xfrm>
              <a:off x="6676134" y="1656586"/>
              <a:ext cx="102110" cy="89917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69F2161A-6EA1-45BE-B6C1-84B1991B31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379" t="17391" r="24649" b="22134"/>
          <a:stretch/>
        </p:blipFill>
        <p:spPr>
          <a:xfrm>
            <a:off x="7627948" y="3705953"/>
            <a:ext cx="3427098" cy="311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771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3D87E-7007-40A2-86A9-76B3C5641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Feedback (1</a:t>
            </a:r>
            <a:r>
              <a:rPr lang="en-US" baseline="30000" dirty="0"/>
              <a:t>st</a:t>
            </a:r>
            <a:r>
              <a:rPr lang="en-US" dirty="0"/>
              <a:t> Design)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A79FE-4A38-4B14-8ABC-BD4078BC44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1891695"/>
            <a:ext cx="4447786" cy="3975705"/>
          </a:xfrm>
        </p:spPr>
        <p:txBody>
          <a:bodyPr>
            <a:normAutofit/>
          </a:bodyPr>
          <a:lstStyle/>
          <a:p>
            <a:r>
              <a:rPr lang="en-US" dirty="0"/>
              <a:t>Paired T-test</a:t>
            </a:r>
          </a:p>
          <a:p>
            <a:r>
              <a:rPr lang="en-US" dirty="0"/>
              <a:t>Case 1: The motion capture can identify a difference between good and poor posture</a:t>
            </a:r>
          </a:p>
          <a:p>
            <a:r>
              <a:rPr lang="en-US" dirty="0"/>
              <a:t>Case 2: Motion capture results show that the shirt does not significantly help</a:t>
            </a:r>
          </a:p>
          <a:p>
            <a:r>
              <a:rPr lang="en-US" dirty="0"/>
              <a:t>Mixed feedback from participants about the sensitivity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E08827A-BDBD-4B08-B21B-BB284A4DD011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525403" y="1891695"/>
                <a:ext cx="4447786" cy="440750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Case 1</a:t>
                </a:r>
              </a:p>
              <a:p>
                <a:pPr marL="0" indent="0">
                  <a:buNone/>
                </a:pP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p = 0.025, change in </a:t>
                </a:r>
                <a:r>
                  <a:rPr lang="en-CA" dirty="0">
                    <a:solidFill>
                      <a:schemeClr val="accent4">
                        <a:lumMod val="75000"/>
                      </a:schemeClr>
                    </a:solidFill>
                  </a:rPr>
                  <a:t>∠</a:t>
                </a: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TCB [deg]</a:t>
                </a:r>
              </a:p>
              <a:p>
                <a:pPr marL="0" indent="0">
                  <a:buNone/>
                </a:pP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Confidence interval: 1.52</a:t>
                </a:r>
                <a:r>
                  <a:rPr lang="en-CA" dirty="0">
                    <a:solidFill>
                      <a:schemeClr val="accent4">
                        <a:lumMod val="75000"/>
                      </a:schemeClr>
                    </a:solidFill>
                  </a:rPr>
                  <a:t>°</a:t>
                </a: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 to 14.44</a:t>
                </a:r>
                <a:r>
                  <a:rPr lang="en-CA" dirty="0">
                    <a:solidFill>
                      <a:schemeClr val="accent4">
                        <a:lumMod val="75000"/>
                      </a:schemeClr>
                    </a:solidFill>
                  </a:rPr>
                  <a:t>°</a:t>
                </a:r>
                <a:endParaRPr lang="en-US" sz="800" dirty="0">
                  <a:solidFill>
                    <a:schemeClr val="accent6">
                      <a:lumMod val="75000"/>
                    </a:schemeClr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</a:rPr>
                  <a:t>Case 2</a:t>
                </a:r>
              </a:p>
              <a:p>
                <a:pPr marL="0" indent="0">
                  <a:buNone/>
                </a:pPr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</a:rPr>
                  <a:t>p = 0.05, change in </a:t>
                </a:r>
                <a:r>
                  <a:rPr lang="en-CA" dirty="0">
                    <a:solidFill>
                      <a:schemeClr val="accent6">
                        <a:lumMod val="75000"/>
                      </a:schemeClr>
                    </a:solidFill>
                  </a:rPr>
                  <a:t>∠</a:t>
                </a:r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</a:rPr>
                  <a:t>TCB [deg]</a:t>
                </a:r>
              </a:p>
              <a:p>
                <a:pPr marL="0" indent="0">
                  <a:buNone/>
                </a:pPr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</a:rPr>
                  <a:t>Confidence interval: -1.33</a:t>
                </a:r>
                <a:r>
                  <a:rPr lang="en-CA" dirty="0">
                    <a:solidFill>
                      <a:schemeClr val="accent6">
                        <a:lumMod val="75000"/>
                      </a:schemeClr>
                    </a:solidFill>
                  </a:rPr>
                  <a:t>°</a:t>
                </a:r>
                <a:r>
                  <a:rPr lang="en-US" dirty="0">
                    <a:solidFill>
                      <a:schemeClr val="accent6">
                        <a:lumMod val="75000"/>
                      </a:schemeClr>
                    </a:solidFill>
                  </a:rPr>
                  <a:t> to 9.10</a:t>
                </a:r>
                <a:r>
                  <a:rPr lang="en-CA" dirty="0">
                    <a:solidFill>
                      <a:schemeClr val="accent6">
                        <a:lumMod val="75000"/>
                      </a:schemeClr>
                    </a:solidFill>
                  </a:rPr>
                  <a:t>°</a:t>
                </a: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  <a:p>
                <a:pPr marL="0" indent="0">
                  <a:buNone/>
                </a:pPr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𝑋</m:t>
                          </m:r>
                        </m:e>
                      </m:acc>
                      <m:r>
                        <a:rPr lang="en-US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r>
                        <a:rPr lang="en-US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>
                                  <a:solidFill>
                                    <a:schemeClr val="accent6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accent6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chemeClr val="accent6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sub>
                          </m:sSub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i="1">
                                  <a:solidFill>
                                    <a:schemeClr val="accent6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i="1">
                                  <a:solidFill>
                                    <a:schemeClr val="accent6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  <m:sSub>
                        <m:sSubPr>
                          <m:ctrlP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  </m:t>
                          </m:r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b="0" i="1" smtClean="0">
                              <a:solidFill>
                                <a:schemeClr val="accent6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b="0" i="1" smtClean="0">
                                  <a:solidFill>
                                    <a:schemeClr val="accent6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nary>
                                <m:naryPr>
                                  <m:chr m:val="∑"/>
                                  <m:ctrlPr>
                                    <a:rPr lang="en-US" b="0" i="1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3"/>
                                    </m:rPr>
                                    <a:rPr lang="en-US" b="0" i="1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b="0" i="1" smtClean="0">
                                      <a:solidFill>
                                        <a:schemeClr val="accent6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b="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sSub>
                                        <m:sSubPr>
                                          <m:ctrlPr>
                                            <a:rPr lang="en-US" i="1" smtClean="0">
                                              <a:solidFill>
                                                <a:schemeClr val="accent6">
                                                  <a:lumMod val="7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b="0" i="1" smtClean="0">
                                              <a:solidFill>
                                                <a:schemeClr val="accent6">
                                                  <a:lumMod val="7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solidFill>
                                                <a:schemeClr val="accent6">
                                                  <a:lumMod val="7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US" i="1" smtClean="0">
                                              <a:solidFill>
                                                <a:schemeClr val="accent6">
                                                  <a:lumMod val="7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smtClean="0">
                                              <a:solidFill>
                                                <a:schemeClr val="accent6">
                                                  <a:lumMod val="7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𝑋</m:t>
                                          </m:r>
                                        </m:e>
                                      </m:acc>
                                      <m:r>
                                        <a:rPr lang="en-US" i="1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solidFill>
                                            <a:schemeClr val="accent6">
                                              <a:lumMod val="7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num>
                            <m:den>
                              <m:r>
                                <a:rPr lang="en-US" b="0" i="1" smtClean="0">
                                  <a:solidFill>
                                    <a:schemeClr val="accent6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rad>
                    </m:oMath>
                  </m:oMathPara>
                </a14:m>
                <a:endParaRPr 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  <a:p>
                <a:pPr marL="0" indent="0">
                  <a:buNone/>
                </a:pPr>
                <a:endParaRPr lang="en-CA" dirty="0"/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EE08827A-BDBD-4B08-B21B-BB284A4DD01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525403" y="1891695"/>
                <a:ext cx="4447786" cy="4407505"/>
              </a:xfrm>
              <a:blipFill>
                <a:blip r:embed="rId2"/>
                <a:stretch>
                  <a:fillRect l="-1370" t="-110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68636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E9B69-7698-4E08-B96E-37DB18684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4030980" cy="807720"/>
          </a:xfrm>
        </p:spPr>
        <p:txBody>
          <a:bodyPr/>
          <a:lstStyle/>
          <a:p>
            <a:r>
              <a:rPr lang="en-US" dirty="0"/>
              <a:t>Second Design</a:t>
            </a:r>
            <a:endParaRPr lang="en-CA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073A779-B238-4E0A-8511-D7A9C23E1AE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7" t="13534" r="11961" b="13795"/>
          <a:stretch/>
        </p:blipFill>
        <p:spPr>
          <a:xfrm>
            <a:off x="6679943" y="202557"/>
            <a:ext cx="4572000" cy="645288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5360F1-F174-420C-B007-FAAC7F6E52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1539240"/>
            <a:ext cx="3855720" cy="4404360"/>
          </a:xfrm>
        </p:spPr>
        <p:txBody>
          <a:bodyPr>
            <a:normAutofit/>
          </a:bodyPr>
          <a:lstStyle/>
          <a:p>
            <a:r>
              <a:rPr lang="en-US" b="1" dirty="0"/>
              <a:t>1. Increase accuracy of sensors </a:t>
            </a:r>
            <a:r>
              <a:rPr lang="en-CA" dirty="0"/>
              <a:t>→</a:t>
            </a:r>
          </a:p>
          <a:p>
            <a:r>
              <a:rPr lang="en-US" dirty="0"/>
              <a:t>Re-sewed loose vertical sensor</a:t>
            </a:r>
          </a:p>
          <a:p>
            <a:r>
              <a:rPr lang="en-US" dirty="0"/>
              <a:t>2x length of both resistors</a:t>
            </a:r>
          </a:p>
          <a:p>
            <a:endParaRPr lang="en-US" dirty="0"/>
          </a:p>
          <a:p>
            <a:r>
              <a:rPr lang="en-US" b="1" dirty="0"/>
              <a:t>2. Better method of finding threshold</a:t>
            </a:r>
            <a:r>
              <a:rPr lang="en-US" dirty="0"/>
              <a:t> </a:t>
            </a:r>
            <a:r>
              <a:rPr lang="en-CA" dirty="0"/>
              <a:t>→</a:t>
            </a:r>
          </a:p>
          <a:p>
            <a:r>
              <a:rPr lang="en-US" dirty="0"/>
              <a:t>Set manually for each person</a:t>
            </a:r>
          </a:p>
          <a:p>
            <a:endParaRPr lang="en-US" dirty="0"/>
          </a:p>
          <a:p>
            <a:r>
              <a:rPr lang="en-US" b="1" dirty="0"/>
              <a:t>3. Account for slow recovery time </a:t>
            </a:r>
            <a:r>
              <a:rPr lang="en-CA" dirty="0"/>
              <a:t>→</a:t>
            </a:r>
          </a:p>
          <a:p>
            <a:r>
              <a:rPr lang="en-US" dirty="0"/>
              <a:t>Cooldown time for buzzer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025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3D87E-7007-40A2-86A9-76B3C5641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34720"/>
          </a:xfrm>
        </p:spPr>
        <p:txBody>
          <a:bodyPr/>
          <a:lstStyle/>
          <a:p>
            <a:r>
              <a:rPr lang="en-US" dirty="0"/>
              <a:t>Results and Feedback (2</a:t>
            </a:r>
            <a:r>
              <a:rPr lang="en-US" baseline="30000" dirty="0"/>
              <a:t>nd</a:t>
            </a:r>
            <a:r>
              <a:rPr lang="en-US" dirty="0"/>
              <a:t> Design)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A79FE-4A38-4B14-8ABC-BD4078BC44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shirt could still not significantly change participants’ postures</a:t>
            </a:r>
          </a:p>
          <a:p>
            <a:r>
              <a:rPr lang="en-US" dirty="0"/>
              <a:t>Less false positives now</a:t>
            </a:r>
          </a:p>
          <a:p>
            <a:r>
              <a:rPr lang="en-US" dirty="0"/>
              <a:t>Feedback from participants:</a:t>
            </a:r>
          </a:p>
          <a:p>
            <a:pPr lvl="1"/>
            <a:r>
              <a:rPr lang="en-US" dirty="0"/>
              <a:t>Arm movement will affect the sensor</a:t>
            </a:r>
          </a:p>
          <a:p>
            <a:pPr lvl="1"/>
            <a:r>
              <a:rPr lang="en-US" dirty="0"/>
              <a:t>Still not very accurate</a:t>
            </a:r>
          </a:p>
          <a:p>
            <a:pPr lvl="1"/>
            <a:r>
              <a:rPr lang="en-US" dirty="0"/>
              <a:t>Cannot detect leaning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08827A-BDBD-4B08-B21B-BB284A4DD01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Case 1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p = 0.025, change in 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</a:rPr>
              <a:t>∠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TCB [deg]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Confidence interval: 2.62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</a:rPr>
              <a:t>°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to 21.12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</a:rPr>
              <a:t>°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endParaRPr lang="en-US" sz="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Case 2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 = 0.05, change in 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∠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TCB [deg]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Confidence interval: -6.42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°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to 16.40</a:t>
            </a:r>
            <a:r>
              <a:rPr lang="en-CA" dirty="0">
                <a:solidFill>
                  <a:schemeClr val="accent6">
                    <a:lumMod val="75000"/>
                  </a:schemeClr>
                </a:solidFill>
              </a:rPr>
              <a:t>°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74983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2F5F5-5A4F-4D84-B775-F6D43D1F6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  <a:endParaRPr lang="en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71A33B-C19C-4A85-994C-E18BA3DCC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67840"/>
            <a:ext cx="9601200" cy="4099560"/>
          </a:xfrm>
        </p:spPr>
        <p:txBody>
          <a:bodyPr/>
          <a:lstStyle/>
          <a:p>
            <a:r>
              <a:rPr lang="en-US" dirty="0"/>
              <a:t>Human bodies vary greatly as well as each person’s good/poor posture</a:t>
            </a:r>
          </a:p>
          <a:p>
            <a:pPr lvl="1"/>
            <a:r>
              <a:rPr lang="en-US" dirty="0"/>
              <a:t>Shirt was less accurate when sensors were not in tension</a:t>
            </a:r>
          </a:p>
          <a:p>
            <a:pPr lvl="1"/>
            <a:r>
              <a:rPr lang="en-US" dirty="0"/>
              <a:t>Some people’s poor posture does not involve curving their back</a:t>
            </a:r>
          </a:p>
          <a:p>
            <a:r>
              <a:rPr lang="en-US" dirty="0"/>
              <a:t>Improvement ideas</a:t>
            </a:r>
          </a:p>
          <a:p>
            <a:pPr lvl="1"/>
            <a:r>
              <a:rPr lang="en-US" dirty="0"/>
              <a:t>Different construction and position of sensors</a:t>
            </a:r>
          </a:p>
          <a:p>
            <a:pPr lvl="1"/>
            <a:r>
              <a:rPr lang="en-US" dirty="0"/>
              <a:t>Using a SVM to classify posture instead of thresholds</a:t>
            </a:r>
          </a:p>
          <a:p>
            <a:pPr lvl="1"/>
            <a:r>
              <a:rPr lang="en-US" dirty="0"/>
              <a:t>Applying this technology for another purpose, such as detecting breathing or larger movement</a:t>
            </a:r>
          </a:p>
        </p:txBody>
      </p:sp>
    </p:spTree>
    <p:extLst>
      <p:ext uri="{BB962C8B-B14F-4D97-AF65-F5344CB8AC3E}">
        <p14:creationId xmlns:p14="http://schemas.microsoft.com/office/powerpoint/2010/main" val="224530888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1279</TotalTime>
  <Words>528</Words>
  <Application>Microsoft Office PowerPoint</Application>
  <PresentationFormat>Widescreen</PresentationFormat>
  <Paragraphs>92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Cambria Math</vt:lpstr>
      <vt:lpstr>Franklin Gothic Book</vt:lpstr>
      <vt:lpstr>Crop</vt:lpstr>
      <vt:lpstr>Posture-Detecting Shirt</vt:lpstr>
      <vt:lpstr>Background</vt:lpstr>
      <vt:lpstr>Stitched Sensor</vt:lpstr>
      <vt:lpstr>First Design</vt:lpstr>
      <vt:lpstr>3D Motion Capture</vt:lpstr>
      <vt:lpstr>Results and Feedback (1st Design)</vt:lpstr>
      <vt:lpstr>Second Design</vt:lpstr>
      <vt:lpstr>Results and Feedback (2nd Design)</vt:lpstr>
      <vt:lpstr>Challenges</vt:lpstr>
      <vt:lpstr>Demo</vt:lpstr>
      <vt:lpstr>Picture 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Posture-Detecting Shirt</dc:title>
  <dc:creator>Admin</dc:creator>
  <cp:lastModifiedBy>Admin</cp:lastModifiedBy>
  <cp:revision>53</cp:revision>
  <dcterms:created xsi:type="dcterms:W3CDTF">2018-07-24T00:22:50Z</dcterms:created>
  <dcterms:modified xsi:type="dcterms:W3CDTF">2018-07-27T02:42:20Z</dcterms:modified>
</cp:coreProperties>
</file>

<file path=docProps/thumbnail.jpeg>
</file>